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usso One" charset="1" panose="02000503050000020004"/>
      <p:regular r:id="rId19"/>
    </p:embeddedFont>
    <p:embeddedFont>
      <p:font typeface="Inter" charset="1" panose="020B0502030000000004"/>
      <p:regular r:id="rId20"/>
    </p:embeddedFont>
    <p:embeddedFont>
      <p:font typeface="Poppins Medium" charset="1" panose="00000600000000000000"/>
      <p:regular r:id="rId21"/>
    </p:embeddedFont>
    <p:embeddedFont>
      <p:font typeface="Anton" charset="1" panose="00000500000000000000"/>
      <p:regular r:id="rId22"/>
    </p:embeddedFont>
    <p:embeddedFont>
      <p:font typeface="Poppi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8.jpeg" Type="http://schemas.openxmlformats.org/officeDocument/2006/relationships/image"/><Relationship Id="rId8"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52" t="0" r="0" b="-9304"/>
            </a:stretch>
          </a:blipFill>
        </p:spPr>
      </p:sp>
      <p:sp>
        <p:nvSpPr>
          <p:cNvPr name="TextBox 3" id="3"/>
          <p:cNvSpPr txBox="true"/>
          <p:nvPr/>
        </p:nvSpPr>
        <p:spPr>
          <a:xfrm rot="0">
            <a:off x="2999593" y="1192240"/>
            <a:ext cx="12288814" cy="1309878"/>
          </a:xfrm>
          <a:prstGeom prst="rect">
            <a:avLst/>
          </a:prstGeom>
        </p:spPr>
        <p:txBody>
          <a:bodyPr anchor="t" rtlCol="false" tIns="0" lIns="0" bIns="0" rIns="0">
            <a:spAutoFit/>
          </a:bodyPr>
          <a:lstStyle/>
          <a:p>
            <a:pPr algn="ctr">
              <a:lnSpc>
                <a:spcPts val="10416"/>
              </a:lnSpc>
            </a:pPr>
            <a:r>
              <a:rPr lang="en-US" sz="8400">
                <a:solidFill>
                  <a:srgbClr val="FFFFFF"/>
                </a:solidFill>
                <a:latin typeface="Russo One"/>
                <a:ea typeface="Russo One"/>
                <a:cs typeface="Russo One"/>
                <a:sym typeface="Russo One"/>
              </a:rPr>
              <a:t>Bank Network</a:t>
            </a:r>
          </a:p>
        </p:txBody>
      </p:sp>
      <p:sp>
        <p:nvSpPr>
          <p:cNvPr name="TextBox 4" id="4"/>
          <p:cNvSpPr txBox="true"/>
          <p:nvPr/>
        </p:nvSpPr>
        <p:spPr>
          <a:xfrm rot="0">
            <a:off x="2999593" y="2874449"/>
            <a:ext cx="12288814" cy="664464"/>
          </a:xfrm>
          <a:prstGeom prst="rect">
            <a:avLst/>
          </a:prstGeom>
        </p:spPr>
        <p:txBody>
          <a:bodyPr anchor="t" rtlCol="false" tIns="0" lIns="0" bIns="0" rIns="0">
            <a:spAutoFit/>
          </a:bodyPr>
          <a:lstStyle/>
          <a:p>
            <a:pPr algn="ctr">
              <a:lnSpc>
                <a:spcPts val="5208"/>
              </a:lnSpc>
            </a:pPr>
            <a:r>
              <a:rPr lang="en-US" sz="4200">
                <a:solidFill>
                  <a:srgbClr val="FFFFFF"/>
                </a:solidFill>
                <a:latin typeface="Inter"/>
                <a:ea typeface="Inter"/>
                <a:cs typeface="Inter"/>
                <a:sym typeface="Inter"/>
              </a:rPr>
              <a:t>Infrastructure Design &amp; Implementation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935733" y="5143500"/>
            <a:ext cx="8878926" cy="4757625"/>
          </a:xfrm>
          <a:custGeom>
            <a:avLst/>
            <a:gdLst/>
            <a:ahLst/>
            <a:cxnLst/>
            <a:rect r="r" b="b" t="t" l="l"/>
            <a:pathLst>
              <a:path h="4757625" w="8878926">
                <a:moveTo>
                  <a:pt x="0" y="0"/>
                </a:moveTo>
                <a:lnTo>
                  <a:pt x="8878926" y="0"/>
                </a:lnTo>
                <a:lnTo>
                  <a:pt x="8878926" y="4757625"/>
                </a:lnTo>
                <a:lnTo>
                  <a:pt x="0" y="4757625"/>
                </a:lnTo>
                <a:lnTo>
                  <a:pt x="0" y="0"/>
                </a:lnTo>
                <a:close/>
              </a:path>
            </a:pathLst>
          </a:custGeom>
          <a:blipFill>
            <a:blip r:embed="rId7"/>
            <a:stretch>
              <a:fillRect l="0" t="-22714" r="0" b="-6290"/>
            </a:stretch>
          </a:blipFill>
        </p:spPr>
      </p:sp>
      <p:sp>
        <p:nvSpPr>
          <p:cNvPr name="TextBox 10" id="10"/>
          <p:cNvSpPr txBox="true"/>
          <p:nvPr/>
        </p:nvSpPr>
        <p:spPr>
          <a:xfrm rot="0">
            <a:off x="1028700" y="1000125"/>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Phases</a:t>
            </a:r>
          </a:p>
        </p:txBody>
      </p:sp>
      <p:sp>
        <p:nvSpPr>
          <p:cNvPr name="TextBox 11" id="11"/>
          <p:cNvSpPr txBox="true"/>
          <p:nvPr/>
        </p:nvSpPr>
        <p:spPr>
          <a:xfrm rot="0">
            <a:off x="1102734" y="2924098"/>
            <a:ext cx="16025378" cy="2165146"/>
          </a:xfrm>
          <a:prstGeom prst="rect">
            <a:avLst/>
          </a:prstGeom>
        </p:spPr>
        <p:txBody>
          <a:bodyPr anchor="t" rtlCol="false" tIns="0" lIns="0" bIns="0" rIns="0">
            <a:spAutoFit/>
          </a:bodyPr>
          <a:lstStyle/>
          <a:p>
            <a:pPr algn="l">
              <a:lnSpc>
                <a:spcPts val="4320"/>
              </a:lnSpc>
            </a:pPr>
            <a:r>
              <a:rPr lang="en-US" sz="3146">
                <a:solidFill>
                  <a:srgbClr val="FFFFFF"/>
                </a:solidFill>
                <a:latin typeface="Poppins"/>
                <a:ea typeface="Poppins"/>
                <a:cs typeface="Poppins"/>
                <a:sym typeface="Poppins"/>
              </a:rPr>
              <a:t>In this phase we verified the network's functionality, connectivity, performance, and security. Testing ensures all devices communicate correctly, configurations are accurate, and the network meets performance and security standards before deployment.</a:t>
            </a:r>
          </a:p>
        </p:txBody>
      </p:sp>
      <p:sp>
        <p:nvSpPr>
          <p:cNvPr name="TextBox 12" id="12"/>
          <p:cNvSpPr txBox="true"/>
          <p:nvPr/>
        </p:nvSpPr>
        <p:spPr>
          <a:xfrm rot="0">
            <a:off x="1028700" y="2097024"/>
            <a:ext cx="8346496" cy="784225"/>
          </a:xfrm>
          <a:prstGeom prst="rect">
            <a:avLst/>
          </a:prstGeom>
        </p:spPr>
        <p:txBody>
          <a:bodyPr anchor="t" rtlCol="false" tIns="0" lIns="0" bIns="0" rIns="0">
            <a:spAutoFit/>
          </a:bodyPr>
          <a:lstStyle/>
          <a:p>
            <a:pPr algn="l">
              <a:lnSpc>
                <a:spcPts val="6200"/>
              </a:lnSpc>
            </a:pPr>
            <a:r>
              <a:rPr lang="en-US" sz="5000">
                <a:solidFill>
                  <a:srgbClr val="FFFFFF"/>
                </a:solidFill>
                <a:latin typeface="Russo One"/>
                <a:ea typeface="Russo One"/>
                <a:cs typeface="Russo One"/>
                <a:sym typeface="Russo One"/>
              </a:rPr>
              <a:t>6- Project Testing</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5089757" y="5143500"/>
            <a:ext cx="8108486" cy="4561023"/>
          </a:xfrm>
          <a:custGeom>
            <a:avLst/>
            <a:gdLst/>
            <a:ahLst/>
            <a:cxnLst/>
            <a:rect r="r" b="b" t="t" l="l"/>
            <a:pathLst>
              <a:path h="4561023" w="8108486">
                <a:moveTo>
                  <a:pt x="0" y="0"/>
                </a:moveTo>
                <a:lnTo>
                  <a:pt x="8108486" y="0"/>
                </a:lnTo>
                <a:lnTo>
                  <a:pt x="8108486" y="4561023"/>
                </a:lnTo>
                <a:lnTo>
                  <a:pt x="0" y="4561023"/>
                </a:lnTo>
                <a:lnTo>
                  <a:pt x="0" y="0"/>
                </a:lnTo>
                <a:close/>
              </a:path>
            </a:pathLst>
          </a:custGeom>
          <a:blipFill>
            <a:blip r:embed="rId7"/>
            <a:stretch>
              <a:fillRect l="0" t="-9333" r="0" b="-9333"/>
            </a:stretch>
          </a:blipFill>
        </p:spPr>
      </p:sp>
      <p:sp>
        <p:nvSpPr>
          <p:cNvPr name="TextBox 10" id="10"/>
          <p:cNvSpPr txBox="true"/>
          <p:nvPr/>
        </p:nvSpPr>
        <p:spPr>
          <a:xfrm rot="0">
            <a:off x="797504" y="1648123"/>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Summary</a:t>
            </a:r>
          </a:p>
        </p:txBody>
      </p:sp>
      <p:sp>
        <p:nvSpPr>
          <p:cNvPr name="TextBox 11" id="11"/>
          <p:cNvSpPr txBox="true"/>
          <p:nvPr/>
        </p:nvSpPr>
        <p:spPr>
          <a:xfrm rot="0">
            <a:off x="797504" y="2697397"/>
            <a:ext cx="15048633" cy="2165146"/>
          </a:xfrm>
          <a:prstGeom prst="rect">
            <a:avLst/>
          </a:prstGeom>
        </p:spPr>
        <p:txBody>
          <a:bodyPr anchor="t" rtlCol="false" tIns="0" lIns="0" bIns="0" rIns="0">
            <a:spAutoFit/>
          </a:bodyPr>
          <a:lstStyle/>
          <a:p>
            <a:pPr algn="l">
              <a:lnSpc>
                <a:spcPts val="4320"/>
              </a:lnSpc>
            </a:pPr>
            <a:r>
              <a:rPr lang="en-US" sz="3146">
                <a:solidFill>
                  <a:srgbClr val="FFFFFF"/>
                </a:solidFill>
                <a:latin typeface="Poppins"/>
                <a:ea typeface="Poppins"/>
                <a:cs typeface="Poppins"/>
                <a:sym typeface="Poppins"/>
              </a:rPr>
              <a:t>This network infrastructure setup provides a highly scalable, secure, and efficient solution tailored to the bank's needs. It combines advanced routing,</a:t>
            </a:r>
            <a:r>
              <a:rPr lang="en-US" sz="3146">
                <a:solidFill>
                  <a:srgbClr val="FFFFFF"/>
                </a:solidFill>
                <a:latin typeface="Poppins"/>
                <a:ea typeface="Poppins"/>
                <a:cs typeface="Poppins"/>
                <a:sym typeface="Poppins"/>
              </a:rPr>
              <a:t> secure wireless communication, and robust security measures to protect the integrity and availability of the network.</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TextBox 3" id="3"/>
          <p:cNvSpPr txBox="true"/>
          <p:nvPr/>
        </p:nvSpPr>
        <p:spPr>
          <a:xfrm rot="0">
            <a:off x="3388933" y="2931160"/>
            <a:ext cx="11510133" cy="4377055"/>
          </a:xfrm>
          <a:prstGeom prst="rect">
            <a:avLst/>
          </a:prstGeom>
        </p:spPr>
        <p:txBody>
          <a:bodyPr anchor="t" rtlCol="false" tIns="0" lIns="0" bIns="0" rIns="0">
            <a:spAutoFit/>
          </a:bodyPr>
          <a:lstStyle/>
          <a:p>
            <a:pPr algn="ctr">
              <a:lnSpc>
                <a:spcPts val="17360"/>
              </a:lnSpc>
            </a:pPr>
            <a:r>
              <a:rPr lang="en-US" sz="14000">
                <a:solidFill>
                  <a:srgbClr val="FFFFFF"/>
                </a:solidFill>
                <a:latin typeface="Russo One"/>
                <a:ea typeface="Russo One"/>
                <a:cs typeface="Russo One"/>
                <a:sym typeface="Russo One"/>
              </a:rPr>
              <a:t>Any Questions?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TextBox 3" id="3"/>
          <p:cNvSpPr txBox="true"/>
          <p:nvPr/>
        </p:nvSpPr>
        <p:spPr>
          <a:xfrm rot="0">
            <a:off x="4022779" y="3998976"/>
            <a:ext cx="10242442" cy="2241423"/>
          </a:xfrm>
          <a:prstGeom prst="rect">
            <a:avLst/>
          </a:prstGeom>
        </p:spPr>
        <p:txBody>
          <a:bodyPr anchor="t" rtlCol="false" tIns="0" lIns="0" bIns="0" rIns="0">
            <a:spAutoFit/>
          </a:bodyPr>
          <a:lstStyle/>
          <a:p>
            <a:pPr algn="ctr">
              <a:lnSpc>
                <a:spcPts val="17856"/>
              </a:lnSpc>
            </a:pPr>
            <a:r>
              <a:rPr lang="en-US" sz="14400">
                <a:solidFill>
                  <a:srgbClr val="FFFFFF"/>
                </a:solidFill>
                <a:latin typeface="Russo One"/>
                <a:ea typeface="Russo One"/>
                <a:cs typeface="Russo One"/>
                <a:sym typeface="Russo One"/>
              </a:rPr>
              <a:t>Thank 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865623" y="841664"/>
            <a:ext cx="10556754" cy="8354291"/>
          </a:xfrm>
          <a:custGeom>
            <a:avLst/>
            <a:gdLst/>
            <a:ahLst/>
            <a:cxnLst/>
            <a:rect r="r" b="b" t="t" l="l"/>
            <a:pathLst>
              <a:path h="8354291" w="10556754">
                <a:moveTo>
                  <a:pt x="0" y="0"/>
                </a:moveTo>
                <a:lnTo>
                  <a:pt x="10556754" y="0"/>
                </a:lnTo>
                <a:lnTo>
                  <a:pt x="10556754" y="8354291"/>
                </a:lnTo>
                <a:lnTo>
                  <a:pt x="0" y="8354291"/>
                </a:lnTo>
                <a:lnTo>
                  <a:pt x="0" y="0"/>
                </a:lnTo>
                <a:close/>
              </a:path>
            </a:pathLst>
          </a:custGeom>
          <a:blipFill>
            <a:blip r:embed="rId3"/>
            <a:stretch>
              <a:fillRect l="-20943" t="0" r="-19744" b="0"/>
            </a:stretch>
          </a:blipFill>
        </p:spPr>
      </p:sp>
      <p:grpSp>
        <p:nvGrpSpPr>
          <p:cNvPr name="Group 7" id="7"/>
          <p:cNvGrpSpPr/>
          <p:nvPr/>
        </p:nvGrpSpPr>
        <p:grpSpPr>
          <a:xfrm rot="0">
            <a:off x="3865623" y="1212035"/>
            <a:ext cx="10556754" cy="7613548"/>
            <a:chOff x="0" y="0"/>
            <a:chExt cx="14075673" cy="10151397"/>
          </a:xfrm>
        </p:grpSpPr>
        <p:sp>
          <p:nvSpPr>
            <p:cNvPr name="TextBox 8" id="8"/>
            <p:cNvSpPr txBox="true"/>
            <p:nvPr/>
          </p:nvSpPr>
          <p:spPr>
            <a:xfrm rot="0">
              <a:off x="0" y="-28575"/>
              <a:ext cx="14075673"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Contents</a:t>
              </a:r>
            </a:p>
          </p:txBody>
        </p:sp>
        <p:sp>
          <p:nvSpPr>
            <p:cNvPr name="TextBox 9" id="9"/>
            <p:cNvSpPr txBox="true"/>
            <p:nvPr/>
          </p:nvSpPr>
          <p:spPr>
            <a:xfrm rot="0">
              <a:off x="0" y="1950795"/>
              <a:ext cx="14075673" cy="8200602"/>
            </a:xfrm>
            <a:prstGeom prst="rect">
              <a:avLst/>
            </a:prstGeom>
          </p:spPr>
          <p:txBody>
            <a:bodyPr anchor="t" rtlCol="false" tIns="0" lIns="0" bIns="0" rIns="0">
              <a:spAutoFit/>
            </a:bodyPr>
            <a:lstStyle/>
            <a:p>
              <a:pPr algn="l" marL="690877" indent="-345439" lvl="1">
                <a:lnSpc>
                  <a:spcPts val="4479"/>
                </a:lnSpc>
                <a:buFont typeface="Arial"/>
                <a:buChar char="•"/>
              </a:pPr>
              <a:r>
                <a:rPr lang="en-US" sz="3199">
                  <a:solidFill>
                    <a:srgbClr val="FFFFFF"/>
                  </a:solidFill>
                  <a:latin typeface="Inter"/>
                  <a:ea typeface="Inter"/>
                  <a:cs typeface="Inter"/>
                  <a:sym typeface="Inter"/>
                </a:rPr>
                <a:t>Our Team</a:t>
              </a:r>
            </a:p>
            <a:p>
              <a:pPr algn="l" marL="690877" indent="-345439" lvl="1">
                <a:lnSpc>
                  <a:spcPts val="4479"/>
                </a:lnSpc>
                <a:buFont typeface="Arial"/>
                <a:buChar char="•"/>
              </a:pPr>
              <a:r>
                <a:rPr lang="en-US" sz="3199">
                  <a:solidFill>
                    <a:srgbClr val="FFFFFF"/>
                  </a:solidFill>
                  <a:latin typeface="Inter"/>
                  <a:ea typeface="Inter"/>
                  <a:cs typeface="Inter"/>
                  <a:sym typeface="Inter"/>
                </a:rPr>
                <a:t>Project Overview</a:t>
              </a:r>
            </a:p>
            <a:p>
              <a:pPr algn="l" marL="690877" indent="-345439" lvl="1">
                <a:lnSpc>
                  <a:spcPts val="4479"/>
                </a:lnSpc>
                <a:buFont typeface="Arial"/>
                <a:buChar char="•"/>
              </a:pPr>
              <a:r>
                <a:rPr lang="en-US" sz="3199">
                  <a:solidFill>
                    <a:srgbClr val="FFFFFF"/>
                  </a:solidFill>
                  <a:latin typeface="Inter"/>
                  <a:ea typeface="Inter"/>
                  <a:cs typeface="Inter"/>
                  <a:sym typeface="Inter"/>
                </a:rPr>
                <a:t>Project Phases</a:t>
              </a:r>
            </a:p>
            <a:p>
              <a:pPr algn="l">
                <a:lnSpc>
                  <a:spcPts val="4479"/>
                </a:lnSpc>
              </a:pPr>
              <a:r>
                <a:rPr lang="en-US" sz="3199">
                  <a:solidFill>
                    <a:srgbClr val="FFFFFF"/>
                  </a:solidFill>
                  <a:latin typeface="Inter"/>
                  <a:ea typeface="Inter"/>
                  <a:cs typeface="Inter"/>
                  <a:sym typeface="Inter"/>
                </a:rPr>
                <a:t>      - Network Modelling</a:t>
              </a:r>
            </a:p>
            <a:p>
              <a:pPr algn="l">
                <a:lnSpc>
                  <a:spcPts val="4479"/>
                </a:lnSpc>
              </a:pPr>
              <a:r>
                <a:rPr lang="en-US" sz="3199">
                  <a:solidFill>
                    <a:srgbClr val="FFFFFF"/>
                  </a:solidFill>
                  <a:latin typeface="Inter"/>
                  <a:ea typeface="Inter"/>
                  <a:cs typeface="Inter"/>
                  <a:sym typeface="Inter"/>
                </a:rPr>
                <a:t>      - Network Topology Design</a:t>
              </a:r>
            </a:p>
            <a:p>
              <a:pPr algn="l">
                <a:lnSpc>
                  <a:spcPts val="4479"/>
                </a:lnSpc>
              </a:pPr>
              <a:r>
                <a:rPr lang="en-US" sz="3199">
                  <a:solidFill>
                    <a:srgbClr val="FFFFFF"/>
                  </a:solidFill>
                  <a:latin typeface="Inter"/>
                  <a:ea typeface="Inter"/>
                  <a:cs typeface="Inter"/>
                  <a:sym typeface="Inter"/>
                </a:rPr>
                <a:t>      - Routers &amp; Multi-Layer Switches Configuration</a:t>
              </a:r>
            </a:p>
            <a:p>
              <a:pPr algn="l">
                <a:lnSpc>
                  <a:spcPts val="4479"/>
                </a:lnSpc>
              </a:pPr>
              <a:r>
                <a:rPr lang="en-US" sz="3199">
                  <a:solidFill>
                    <a:srgbClr val="FFFFFF"/>
                  </a:solidFill>
                  <a:latin typeface="Inter"/>
                  <a:ea typeface="Inter"/>
                  <a:cs typeface="Inter"/>
                  <a:sym typeface="Inter"/>
                </a:rPr>
                <a:t>      - Access Switches Configuration</a:t>
              </a:r>
            </a:p>
            <a:p>
              <a:pPr algn="l">
                <a:lnSpc>
                  <a:spcPts val="4479"/>
                </a:lnSpc>
              </a:pPr>
              <a:r>
                <a:rPr lang="en-US" sz="3199">
                  <a:solidFill>
                    <a:srgbClr val="FFFFFF"/>
                  </a:solidFill>
                  <a:latin typeface="Inter"/>
                  <a:ea typeface="Inter"/>
                  <a:cs typeface="Inter"/>
                  <a:sym typeface="Inter"/>
                </a:rPr>
                <a:t>      - End-Points Configuration</a:t>
              </a:r>
            </a:p>
            <a:p>
              <a:pPr algn="l">
                <a:lnSpc>
                  <a:spcPts val="4479"/>
                </a:lnSpc>
              </a:pPr>
              <a:r>
                <a:rPr lang="en-US" sz="3199">
                  <a:solidFill>
                    <a:srgbClr val="FFFFFF"/>
                  </a:solidFill>
                  <a:latin typeface="Inter"/>
                  <a:ea typeface="Inter"/>
                  <a:cs typeface="Inter"/>
                  <a:sym typeface="Inter"/>
                </a:rPr>
                <a:t>      - Project Testing</a:t>
              </a:r>
            </a:p>
            <a:p>
              <a:pPr algn="l" marL="690877" indent="-345439" lvl="1">
                <a:lnSpc>
                  <a:spcPts val="4479"/>
                </a:lnSpc>
                <a:buFont typeface="Arial"/>
                <a:buChar char="•"/>
              </a:pPr>
              <a:r>
                <a:rPr lang="en-US" sz="3199">
                  <a:solidFill>
                    <a:srgbClr val="FFFFFF"/>
                  </a:solidFill>
                  <a:latin typeface="Inter"/>
                  <a:ea typeface="Inter"/>
                  <a:cs typeface="Inter"/>
                  <a:sym typeface="Inter"/>
                </a:rPr>
                <a:t>Summary</a:t>
              </a:r>
            </a:p>
            <a:p>
              <a:pPr algn="l" marL="690877" indent="-345439" lvl="1">
                <a:lnSpc>
                  <a:spcPts val="4479"/>
                </a:lnSpc>
                <a:buFont typeface="Arial"/>
                <a:buChar char="•"/>
              </a:pPr>
              <a:r>
                <a:rPr lang="en-US" sz="3199">
                  <a:solidFill>
                    <a:srgbClr val="FFFFFF"/>
                  </a:solidFill>
                  <a:latin typeface="Inter"/>
                  <a:ea typeface="Inter"/>
                  <a:cs typeface="Inter"/>
                  <a:sym typeface="Inter"/>
                </a:rPr>
                <a:t>Questions</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1890619"/>
            <a:ext cx="18288000" cy="6505762"/>
            <a:chOff x="0" y="0"/>
            <a:chExt cx="4816593" cy="1713452"/>
          </a:xfrm>
        </p:grpSpPr>
        <p:sp>
          <p:nvSpPr>
            <p:cNvPr name="Freeform 7" id="7"/>
            <p:cNvSpPr/>
            <p:nvPr/>
          </p:nvSpPr>
          <p:spPr>
            <a:xfrm flipH="false" flipV="false" rot="0">
              <a:off x="0" y="0"/>
              <a:ext cx="4816592" cy="1713452"/>
            </a:xfrm>
            <a:custGeom>
              <a:avLst/>
              <a:gdLst/>
              <a:ahLst/>
              <a:cxnLst/>
              <a:rect r="r" b="b" t="t" l="l"/>
              <a:pathLst>
                <a:path h="1713452" w="4816592">
                  <a:moveTo>
                    <a:pt x="0" y="0"/>
                  </a:moveTo>
                  <a:lnTo>
                    <a:pt x="4816592" y="0"/>
                  </a:lnTo>
                  <a:lnTo>
                    <a:pt x="4816592" y="1713452"/>
                  </a:lnTo>
                  <a:lnTo>
                    <a:pt x="0" y="1713452"/>
                  </a:lnTo>
                  <a:close/>
                </a:path>
              </a:pathLst>
            </a:custGeom>
            <a:gradFill rotWithShape="true">
              <a:gsLst>
                <a:gs pos="0">
                  <a:srgbClr val="006CCD">
                    <a:alpha val="0"/>
                  </a:srgbClr>
                </a:gs>
                <a:gs pos="100000">
                  <a:srgbClr val="0A3C74">
                    <a:alpha val="100000"/>
                  </a:srgbClr>
                </a:gs>
              </a:gsLst>
              <a:path path="circle">
                <a:fillToRect l="50000" r="50000" t="50000" b="50000"/>
              </a:path>
            </a:gradFill>
          </p:spPr>
        </p:sp>
        <p:sp>
          <p:nvSpPr>
            <p:cNvPr name="TextBox 8" id="8"/>
            <p:cNvSpPr txBox="true"/>
            <p:nvPr/>
          </p:nvSpPr>
          <p:spPr>
            <a:xfrm>
              <a:off x="0" y="-38100"/>
              <a:ext cx="4816593" cy="1751552"/>
            </a:xfrm>
            <a:prstGeom prst="rect">
              <a:avLst/>
            </a:prstGeom>
          </p:spPr>
          <p:txBody>
            <a:bodyPr anchor="ctr" rtlCol="false" tIns="50800" lIns="50800" bIns="50800" rIns="50800"/>
            <a:lstStyle/>
            <a:p>
              <a:pPr algn="ctr">
                <a:lnSpc>
                  <a:spcPts val="2199"/>
                </a:lnSpc>
              </a:pPr>
            </a:p>
          </p:txBody>
        </p:sp>
      </p:grpSp>
      <p:grpSp>
        <p:nvGrpSpPr>
          <p:cNvPr name="Group 9" id="9"/>
          <p:cNvGrpSpPr>
            <a:grpSpLocks noChangeAspect="true"/>
          </p:cNvGrpSpPr>
          <p:nvPr/>
        </p:nvGrpSpPr>
        <p:grpSpPr>
          <a:xfrm rot="0">
            <a:off x="3482313" y="3997568"/>
            <a:ext cx="2867221" cy="2867221"/>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38564" r="-38036" b="-124328"/>
              </a:stretch>
            </a:blipFill>
          </p:spPr>
        </p:sp>
      </p:grpSp>
      <p:grpSp>
        <p:nvGrpSpPr>
          <p:cNvPr name="Group 13" id="13"/>
          <p:cNvGrpSpPr>
            <a:grpSpLocks noChangeAspect="true"/>
          </p:cNvGrpSpPr>
          <p:nvPr/>
        </p:nvGrpSpPr>
        <p:grpSpPr>
          <a:xfrm rot="0">
            <a:off x="606922" y="3997568"/>
            <a:ext cx="2770616" cy="2770616"/>
            <a:chOff x="0" y="0"/>
            <a:chExt cx="14840029" cy="14840029"/>
          </a:xfrm>
        </p:grpSpPr>
        <p:sp>
          <p:nvSpPr>
            <p:cNvPr name="Freeform 14" id="1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5" id="1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6" id="1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136454" r="-90713" b="-103709"/>
              </a:stretch>
            </a:blipFill>
          </p:spPr>
        </p:sp>
      </p:grpSp>
      <p:grpSp>
        <p:nvGrpSpPr>
          <p:cNvPr name="Group 17" id="17"/>
          <p:cNvGrpSpPr>
            <a:grpSpLocks noChangeAspect="true"/>
          </p:cNvGrpSpPr>
          <p:nvPr/>
        </p:nvGrpSpPr>
        <p:grpSpPr>
          <a:xfrm rot="0">
            <a:off x="6454308" y="4034491"/>
            <a:ext cx="2830298" cy="2830298"/>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36157" t="-9135" r="-19944" b="-47665"/>
              </a:stretch>
            </a:blipFill>
          </p:spPr>
        </p:sp>
      </p:grpSp>
      <p:grpSp>
        <p:nvGrpSpPr>
          <p:cNvPr name="Group 21" id="21"/>
          <p:cNvGrpSpPr>
            <a:grpSpLocks noChangeAspect="true"/>
          </p:cNvGrpSpPr>
          <p:nvPr/>
        </p:nvGrpSpPr>
        <p:grpSpPr>
          <a:xfrm rot="0">
            <a:off x="9389382" y="4097634"/>
            <a:ext cx="2777768" cy="2777768"/>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5488" r="223" b="-27843"/>
              </a:stretch>
            </a:blipFill>
          </p:spPr>
        </p:sp>
      </p:grpSp>
      <p:grpSp>
        <p:nvGrpSpPr>
          <p:cNvPr name="Group 25" id="25"/>
          <p:cNvGrpSpPr>
            <a:grpSpLocks noChangeAspect="true"/>
          </p:cNvGrpSpPr>
          <p:nvPr/>
        </p:nvGrpSpPr>
        <p:grpSpPr>
          <a:xfrm rot="0">
            <a:off x="12271924" y="4097634"/>
            <a:ext cx="2767155" cy="2767155"/>
            <a:chOff x="0" y="0"/>
            <a:chExt cx="14840029" cy="14840029"/>
          </a:xfrm>
        </p:grpSpPr>
        <p:sp>
          <p:nvSpPr>
            <p:cNvPr name="Freeform 26" id="2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27" id="2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8" id="2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10041" t="0" r="-8540" b="-19112"/>
              </a:stretch>
            </a:blipFill>
          </p:spPr>
        </p:sp>
      </p:grpSp>
      <p:grpSp>
        <p:nvGrpSpPr>
          <p:cNvPr name="Group 29" id="29"/>
          <p:cNvGrpSpPr>
            <a:grpSpLocks noChangeAspect="true"/>
          </p:cNvGrpSpPr>
          <p:nvPr/>
        </p:nvGrpSpPr>
        <p:grpSpPr>
          <a:xfrm rot="0">
            <a:off x="15143855" y="4016029"/>
            <a:ext cx="2848760" cy="2848760"/>
            <a:chOff x="0" y="0"/>
            <a:chExt cx="14840029" cy="14840029"/>
          </a:xfrm>
        </p:grpSpPr>
        <p:sp>
          <p:nvSpPr>
            <p:cNvPr name="Freeform 30" id="3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68F8FF">
                    <a:alpha val="100000"/>
                  </a:srgbClr>
                </a:gs>
                <a:gs pos="100000">
                  <a:srgbClr val="4612B6">
                    <a:alpha val="100000"/>
                  </a:srgbClr>
                </a:gs>
              </a:gsLst>
              <a:lin ang="2700000"/>
            </a:gradFill>
          </p:spPr>
        </p:sp>
        <p:sp>
          <p:nvSpPr>
            <p:cNvPr name="Freeform 31" id="3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2" id="3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9363" t="0" r="-2919" b="-50380"/>
              </a:stretch>
            </a:blipFill>
          </p:spPr>
        </p:sp>
      </p:grpSp>
      <p:sp>
        <p:nvSpPr>
          <p:cNvPr name="TextBox 33" id="33"/>
          <p:cNvSpPr txBox="true"/>
          <p:nvPr/>
        </p:nvSpPr>
        <p:spPr>
          <a:xfrm rot="0">
            <a:off x="6582633" y="6917230"/>
            <a:ext cx="2524038" cy="612775"/>
          </a:xfrm>
          <a:prstGeom prst="rect">
            <a:avLst/>
          </a:prstGeom>
        </p:spPr>
        <p:txBody>
          <a:bodyPr anchor="t" rtlCol="false" tIns="0" lIns="0" bIns="0" rIns="0">
            <a:spAutoFit/>
          </a:bodyPr>
          <a:lstStyle/>
          <a:p>
            <a:pPr algn="ctr">
              <a:lnSpc>
                <a:spcPts val="2449"/>
              </a:lnSpc>
              <a:spcBef>
                <a:spcPct val="0"/>
              </a:spcBef>
            </a:pPr>
            <a:r>
              <a:rPr lang="en-US" b="true" sz="1749">
                <a:solidFill>
                  <a:srgbClr val="FFFFFF"/>
                </a:solidFill>
                <a:latin typeface="Poppins Medium"/>
                <a:ea typeface="Poppins Medium"/>
                <a:cs typeface="Poppins Medium"/>
                <a:sym typeface="Poppins Medium"/>
              </a:rPr>
              <a:t>Mohamed Al-Tantawy Yehya</a:t>
            </a:r>
          </a:p>
        </p:txBody>
      </p:sp>
      <p:sp>
        <p:nvSpPr>
          <p:cNvPr name="TextBox 34" id="34"/>
          <p:cNvSpPr txBox="true"/>
          <p:nvPr/>
        </p:nvSpPr>
        <p:spPr>
          <a:xfrm rot="0">
            <a:off x="5641669" y="2739526"/>
            <a:ext cx="7004662" cy="1007795"/>
          </a:xfrm>
          <a:prstGeom prst="rect">
            <a:avLst/>
          </a:prstGeom>
        </p:spPr>
        <p:txBody>
          <a:bodyPr anchor="t" rtlCol="false" tIns="0" lIns="0" bIns="0" rIns="0">
            <a:spAutoFit/>
          </a:bodyPr>
          <a:lstStyle/>
          <a:p>
            <a:pPr algn="ctr">
              <a:lnSpc>
                <a:spcPts val="7441"/>
              </a:lnSpc>
            </a:pPr>
            <a:r>
              <a:rPr lang="en-US" sz="8001">
                <a:solidFill>
                  <a:srgbClr val="FFFFFF"/>
                </a:solidFill>
                <a:latin typeface="Anton"/>
                <a:ea typeface="Anton"/>
                <a:cs typeface="Anton"/>
                <a:sym typeface="Anton"/>
              </a:rPr>
              <a:t>OUR TEAM</a:t>
            </a:r>
          </a:p>
        </p:txBody>
      </p:sp>
      <p:sp>
        <p:nvSpPr>
          <p:cNvPr name="TextBox 35" id="35"/>
          <p:cNvSpPr txBox="true"/>
          <p:nvPr/>
        </p:nvSpPr>
        <p:spPr>
          <a:xfrm rot="0">
            <a:off x="710765" y="6917230"/>
            <a:ext cx="2524038" cy="612775"/>
          </a:xfrm>
          <a:prstGeom prst="rect">
            <a:avLst/>
          </a:prstGeom>
        </p:spPr>
        <p:txBody>
          <a:bodyPr anchor="t" rtlCol="false" tIns="0" lIns="0" bIns="0" rIns="0">
            <a:spAutoFit/>
          </a:bodyPr>
          <a:lstStyle/>
          <a:p>
            <a:pPr algn="ctr">
              <a:lnSpc>
                <a:spcPts val="2449"/>
              </a:lnSpc>
              <a:spcBef>
                <a:spcPct val="0"/>
              </a:spcBef>
            </a:pPr>
            <a:r>
              <a:rPr lang="en-US" b="true" sz="1749">
                <a:solidFill>
                  <a:srgbClr val="FFFFFF"/>
                </a:solidFill>
                <a:latin typeface="Poppins Medium"/>
                <a:ea typeface="Poppins Medium"/>
                <a:cs typeface="Poppins Medium"/>
                <a:sym typeface="Poppins Medium"/>
              </a:rPr>
              <a:t>Shahd Alaa El-Din Mostafa</a:t>
            </a:r>
          </a:p>
        </p:txBody>
      </p:sp>
      <p:sp>
        <p:nvSpPr>
          <p:cNvPr name="TextBox 36" id="36"/>
          <p:cNvSpPr txBox="true"/>
          <p:nvPr/>
        </p:nvSpPr>
        <p:spPr>
          <a:xfrm rot="0">
            <a:off x="3653904" y="6917230"/>
            <a:ext cx="2524038" cy="612775"/>
          </a:xfrm>
          <a:prstGeom prst="rect">
            <a:avLst/>
          </a:prstGeom>
        </p:spPr>
        <p:txBody>
          <a:bodyPr anchor="t" rtlCol="false" tIns="0" lIns="0" bIns="0" rIns="0">
            <a:spAutoFit/>
          </a:bodyPr>
          <a:lstStyle/>
          <a:p>
            <a:pPr algn="ctr">
              <a:lnSpc>
                <a:spcPts val="2449"/>
              </a:lnSpc>
              <a:spcBef>
                <a:spcPct val="0"/>
              </a:spcBef>
            </a:pPr>
            <a:r>
              <a:rPr lang="en-US" b="true" sz="1749">
                <a:solidFill>
                  <a:srgbClr val="FFFFFF"/>
                </a:solidFill>
                <a:latin typeface="Poppins Medium"/>
                <a:ea typeface="Poppins Medium"/>
                <a:cs typeface="Poppins Medium"/>
                <a:sym typeface="Poppins Medium"/>
              </a:rPr>
              <a:t>Mohamed Mahmoud Ramadan</a:t>
            </a:r>
          </a:p>
        </p:txBody>
      </p:sp>
      <p:sp>
        <p:nvSpPr>
          <p:cNvPr name="TextBox 37" id="37"/>
          <p:cNvSpPr txBox="true"/>
          <p:nvPr/>
        </p:nvSpPr>
        <p:spPr>
          <a:xfrm rot="0">
            <a:off x="9516246" y="6917230"/>
            <a:ext cx="2524038" cy="612775"/>
          </a:xfrm>
          <a:prstGeom prst="rect">
            <a:avLst/>
          </a:prstGeom>
        </p:spPr>
        <p:txBody>
          <a:bodyPr anchor="t" rtlCol="false" tIns="0" lIns="0" bIns="0" rIns="0">
            <a:spAutoFit/>
          </a:bodyPr>
          <a:lstStyle/>
          <a:p>
            <a:pPr algn="ctr">
              <a:lnSpc>
                <a:spcPts val="2449"/>
              </a:lnSpc>
              <a:spcBef>
                <a:spcPct val="0"/>
              </a:spcBef>
            </a:pPr>
            <a:r>
              <a:rPr lang="en-US" b="true" sz="1749">
                <a:solidFill>
                  <a:srgbClr val="FFFFFF"/>
                </a:solidFill>
                <a:latin typeface="Poppins Medium"/>
                <a:ea typeface="Poppins Medium"/>
                <a:cs typeface="Poppins Medium"/>
                <a:sym typeface="Poppins Medium"/>
              </a:rPr>
              <a:t>Mohamed Mahmoud Al-Sayed</a:t>
            </a:r>
          </a:p>
        </p:txBody>
      </p:sp>
      <p:sp>
        <p:nvSpPr>
          <p:cNvPr name="TextBox 38" id="38"/>
          <p:cNvSpPr txBox="true"/>
          <p:nvPr/>
        </p:nvSpPr>
        <p:spPr>
          <a:xfrm rot="0">
            <a:off x="12393483" y="6917230"/>
            <a:ext cx="2524038" cy="612775"/>
          </a:xfrm>
          <a:prstGeom prst="rect">
            <a:avLst/>
          </a:prstGeom>
        </p:spPr>
        <p:txBody>
          <a:bodyPr anchor="t" rtlCol="false" tIns="0" lIns="0" bIns="0" rIns="0">
            <a:spAutoFit/>
          </a:bodyPr>
          <a:lstStyle/>
          <a:p>
            <a:pPr algn="ctr">
              <a:lnSpc>
                <a:spcPts val="2449"/>
              </a:lnSpc>
            </a:pPr>
            <a:r>
              <a:rPr lang="en-US" sz="1749" b="true">
                <a:solidFill>
                  <a:srgbClr val="FFFFFF"/>
                </a:solidFill>
                <a:latin typeface="Poppins Medium"/>
                <a:ea typeface="Poppins Medium"/>
                <a:cs typeface="Poppins Medium"/>
                <a:sym typeface="Poppins Medium"/>
              </a:rPr>
              <a:t>Mohamed Nasser </a:t>
            </a:r>
          </a:p>
          <a:p>
            <a:pPr algn="ctr">
              <a:lnSpc>
                <a:spcPts val="2449"/>
              </a:lnSpc>
              <a:spcBef>
                <a:spcPct val="0"/>
              </a:spcBef>
            </a:pPr>
            <a:r>
              <a:rPr lang="en-US" b="true" sz="1749">
                <a:solidFill>
                  <a:srgbClr val="FFFFFF"/>
                </a:solidFill>
                <a:latin typeface="Poppins Medium"/>
                <a:ea typeface="Poppins Medium"/>
                <a:cs typeface="Poppins Medium"/>
                <a:sym typeface="Poppins Medium"/>
              </a:rPr>
              <a:t>El-Desouky</a:t>
            </a:r>
          </a:p>
        </p:txBody>
      </p:sp>
      <p:sp>
        <p:nvSpPr>
          <p:cNvPr name="TextBox 39" id="39"/>
          <p:cNvSpPr txBox="true"/>
          <p:nvPr/>
        </p:nvSpPr>
        <p:spPr>
          <a:xfrm rot="0">
            <a:off x="15315446" y="6917230"/>
            <a:ext cx="2524038" cy="612775"/>
          </a:xfrm>
          <a:prstGeom prst="rect">
            <a:avLst/>
          </a:prstGeom>
        </p:spPr>
        <p:txBody>
          <a:bodyPr anchor="t" rtlCol="false" tIns="0" lIns="0" bIns="0" rIns="0">
            <a:spAutoFit/>
          </a:bodyPr>
          <a:lstStyle/>
          <a:p>
            <a:pPr algn="ctr">
              <a:lnSpc>
                <a:spcPts val="2449"/>
              </a:lnSpc>
              <a:spcBef>
                <a:spcPct val="0"/>
              </a:spcBef>
            </a:pPr>
            <a:r>
              <a:rPr lang="en-US" sz="1749">
                <a:solidFill>
                  <a:srgbClr val="FFFFFF"/>
                </a:solidFill>
                <a:latin typeface="Poppins"/>
                <a:ea typeface="Poppins"/>
                <a:cs typeface="Poppins"/>
                <a:sym typeface="Poppins"/>
              </a:rPr>
              <a:t>Youssef Abdelnasser Ramadan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11079887" y="1731560"/>
            <a:ext cx="6823879" cy="68238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046" t="0" r="-25046" b="0"/>
              </a:stretch>
            </a:blipFill>
          </p:spPr>
        </p:sp>
      </p:grpSp>
      <p:sp>
        <p:nvSpPr>
          <p:cNvPr name="TextBox 11" id="11"/>
          <p:cNvSpPr txBox="true"/>
          <p:nvPr/>
        </p:nvSpPr>
        <p:spPr>
          <a:xfrm rot="0">
            <a:off x="582302" y="1450412"/>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Overview</a:t>
            </a:r>
          </a:p>
        </p:txBody>
      </p:sp>
      <p:sp>
        <p:nvSpPr>
          <p:cNvPr name="TextBox 12" id="12"/>
          <p:cNvSpPr txBox="true"/>
          <p:nvPr/>
        </p:nvSpPr>
        <p:spPr>
          <a:xfrm rot="0">
            <a:off x="582302" y="3236714"/>
            <a:ext cx="10324587" cy="4350391"/>
          </a:xfrm>
          <a:prstGeom prst="rect">
            <a:avLst/>
          </a:prstGeom>
        </p:spPr>
        <p:txBody>
          <a:bodyPr anchor="t" rtlCol="false" tIns="0" lIns="0" bIns="0" rIns="0">
            <a:spAutoFit/>
          </a:bodyPr>
          <a:lstStyle/>
          <a:p>
            <a:pPr algn="l">
              <a:lnSpc>
                <a:spcPts val="4324"/>
              </a:lnSpc>
            </a:pPr>
            <a:r>
              <a:rPr lang="en-US" sz="3150">
                <a:solidFill>
                  <a:srgbClr val="FFFFFF"/>
                </a:solidFill>
                <a:latin typeface="Poppins"/>
                <a:ea typeface="Poppins"/>
                <a:cs typeface="Poppins"/>
                <a:sym typeface="Poppins"/>
              </a:rPr>
              <a:t>The network design project aims to create a reliable, scalable, and secure network infrastructure for a multi-story bank building. The network supports various departments across four floors, each with its own set of services and devices. The design incorporates high availability, efficient traffic management, and secure access for both wired and wireless devices.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704537" y="4977245"/>
            <a:ext cx="8878926" cy="4757625"/>
          </a:xfrm>
          <a:custGeom>
            <a:avLst/>
            <a:gdLst/>
            <a:ahLst/>
            <a:cxnLst/>
            <a:rect r="r" b="b" t="t" l="l"/>
            <a:pathLst>
              <a:path h="4757625" w="8878926">
                <a:moveTo>
                  <a:pt x="0" y="0"/>
                </a:moveTo>
                <a:lnTo>
                  <a:pt x="8878926" y="0"/>
                </a:lnTo>
                <a:lnTo>
                  <a:pt x="8878926" y="4757625"/>
                </a:lnTo>
                <a:lnTo>
                  <a:pt x="0" y="4757625"/>
                </a:lnTo>
                <a:lnTo>
                  <a:pt x="0" y="0"/>
                </a:lnTo>
                <a:close/>
              </a:path>
            </a:pathLst>
          </a:custGeom>
          <a:blipFill>
            <a:blip r:embed="rId7"/>
            <a:stretch>
              <a:fillRect l="0" t="0" r="0" b="0"/>
            </a:stretch>
          </a:blipFill>
        </p:spPr>
      </p:sp>
      <p:sp>
        <p:nvSpPr>
          <p:cNvPr name="TextBox 10" id="10"/>
          <p:cNvSpPr txBox="true"/>
          <p:nvPr/>
        </p:nvSpPr>
        <p:spPr>
          <a:xfrm rot="0">
            <a:off x="1028700" y="1000125"/>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Phases</a:t>
            </a:r>
          </a:p>
        </p:txBody>
      </p:sp>
      <p:sp>
        <p:nvSpPr>
          <p:cNvPr name="TextBox 11" id="11"/>
          <p:cNvSpPr txBox="true"/>
          <p:nvPr/>
        </p:nvSpPr>
        <p:spPr>
          <a:xfrm rot="0">
            <a:off x="1028700" y="3348095"/>
            <a:ext cx="15048633" cy="1086103"/>
          </a:xfrm>
          <a:prstGeom prst="rect">
            <a:avLst/>
          </a:prstGeom>
        </p:spPr>
        <p:txBody>
          <a:bodyPr anchor="t" rtlCol="false" tIns="0" lIns="0" bIns="0" rIns="0">
            <a:spAutoFit/>
          </a:bodyPr>
          <a:lstStyle/>
          <a:p>
            <a:pPr algn="l">
              <a:lnSpc>
                <a:spcPts val="4320"/>
              </a:lnSpc>
            </a:pPr>
            <a:r>
              <a:rPr lang="en-US" sz="3146">
                <a:solidFill>
                  <a:srgbClr val="FFFFFF"/>
                </a:solidFill>
                <a:latin typeface="Poppins"/>
                <a:ea typeface="Poppins"/>
                <a:cs typeface="Poppins"/>
                <a:sym typeface="Poppins"/>
              </a:rPr>
              <a:t>In this Phase we have created a model for network infrastructure that shows network features using (Microsoft Visio) as a modelling tool.</a:t>
            </a:r>
          </a:p>
        </p:txBody>
      </p:sp>
      <p:sp>
        <p:nvSpPr>
          <p:cNvPr name="TextBox 12" id="12"/>
          <p:cNvSpPr txBox="true"/>
          <p:nvPr/>
        </p:nvSpPr>
        <p:spPr>
          <a:xfrm rot="0">
            <a:off x="1028700" y="2097024"/>
            <a:ext cx="8346496" cy="784225"/>
          </a:xfrm>
          <a:prstGeom prst="rect">
            <a:avLst/>
          </a:prstGeom>
        </p:spPr>
        <p:txBody>
          <a:bodyPr anchor="t" rtlCol="false" tIns="0" lIns="0" bIns="0" rIns="0">
            <a:spAutoFit/>
          </a:bodyPr>
          <a:lstStyle/>
          <a:p>
            <a:pPr algn="l">
              <a:lnSpc>
                <a:spcPts val="6200"/>
              </a:lnSpc>
            </a:pPr>
            <a:r>
              <a:rPr lang="en-US" sz="5000">
                <a:solidFill>
                  <a:srgbClr val="FFFFFF"/>
                </a:solidFill>
                <a:latin typeface="Russo One"/>
                <a:ea typeface="Russo One"/>
                <a:cs typeface="Russo One"/>
                <a:sym typeface="Russo One"/>
              </a:rPr>
              <a:t>1- Network Modelling</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704537" y="5314950"/>
            <a:ext cx="8878926" cy="4757625"/>
          </a:xfrm>
          <a:custGeom>
            <a:avLst/>
            <a:gdLst/>
            <a:ahLst/>
            <a:cxnLst/>
            <a:rect r="r" b="b" t="t" l="l"/>
            <a:pathLst>
              <a:path h="4757625" w="8878926">
                <a:moveTo>
                  <a:pt x="0" y="0"/>
                </a:moveTo>
                <a:lnTo>
                  <a:pt x="8878926" y="0"/>
                </a:lnTo>
                <a:lnTo>
                  <a:pt x="8878926" y="4757625"/>
                </a:lnTo>
                <a:lnTo>
                  <a:pt x="0" y="4757625"/>
                </a:lnTo>
                <a:lnTo>
                  <a:pt x="0" y="0"/>
                </a:lnTo>
                <a:close/>
              </a:path>
            </a:pathLst>
          </a:custGeom>
          <a:blipFill>
            <a:blip r:embed="rId7"/>
            <a:stretch>
              <a:fillRect l="-291" t="0" r="-291" b="0"/>
            </a:stretch>
          </a:blipFill>
        </p:spPr>
      </p:sp>
      <p:sp>
        <p:nvSpPr>
          <p:cNvPr name="TextBox 10" id="10"/>
          <p:cNvSpPr txBox="true"/>
          <p:nvPr/>
        </p:nvSpPr>
        <p:spPr>
          <a:xfrm rot="0">
            <a:off x="1028700" y="1000125"/>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Phases</a:t>
            </a:r>
          </a:p>
        </p:txBody>
      </p:sp>
      <p:sp>
        <p:nvSpPr>
          <p:cNvPr name="TextBox 11" id="11"/>
          <p:cNvSpPr txBox="true"/>
          <p:nvPr/>
        </p:nvSpPr>
        <p:spPr>
          <a:xfrm rot="0">
            <a:off x="1028700" y="2978354"/>
            <a:ext cx="15900687" cy="2165146"/>
          </a:xfrm>
          <a:prstGeom prst="rect">
            <a:avLst/>
          </a:prstGeom>
        </p:spPr>
        <p:txBody>
          <a:bodyPr anchor="t" rtlCol="false" tIns="0" lIns="0" bIns="0" rIns="0">
            <a:spAutoFit/>
          </a:bodyPr>
          <a:lstStyle/>
          <a:p>
            <a:pPr algn="l">
              <a:lnSpc>
                <a:spcPts val="4320"/>
              </a:lnSpc>
            </a:pPr>
            <a:r>
              <a:rPr lang="en-US" sz="3146">
                <a:solidFill>
                  <a:srgbClr val="FFFFFF"/>
                </a:solidFill>
                <a:latin typeface="Poppins"/>
                <a:ea typeface="Poppins"/>
                <a:cs typeface="Poppins"/>
                <a:sym typeface="Poppins"/>
              </a:rPr>
              <a:t>In this Phase we have created a structured layout of the bank's network infrastructure. This includes defining the logical and physical layout of the network components, such as routers, multilayer switches, access points, servers, and end-user devices.</a:t>
            </a:r>
          </a:p>
        </p:txBody>
      </p:sp>
      <p:sp>
        <p:nvSpPr>
          <p:cNvPr name="TextBox 12" id="12"/>
          <p:cNvSpPr txBox="true"/>
          <p:nvPr/>
        </p:nvSpPr>
        <p:spPr>
          <a:xfrm rot="0">
            <a:off x="1028700" y="2097024"/>
            <a:ext cx="9219333" cy="784225"/>
          </a:xfrm>
          <a:prstGeom prst="rect">
            <a:avLst/>
          </a:prstGeom>
        </p:spPr>
        <p:txBody>
          <a:bodyPr anchor="t" rtlCol="false" tIns="0" lIns="0" bIns="0" rIns="0">
            <a:spAutoFit/>
          </a:bodyPr>
          <a:lstStyle/>
          <a:p>
            <a:pPr algn="l">
              <a:lnSpc>
                <a:spcPts val="6200"/>
              </a:lnSpc>
            </a:pPr>
            <a:r>
              <a:rPr lang="en-US" sz="5000">
                <a:solidFill>
                  <a:srgbClr val="FFFFFF"/>
                </a:solidFill>
                <a:latin typeface="Russo One"/>
                <a:ea typeface="Russo One"/>
                <a:cs typeface="Russo One"/>
                <a:sym typeface="Russo One"/>
              </a:rPr>
              <a:t>2- Network Topology Design</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028700" y="5494546"/>
            <a:ext cx="7810487" cy="4185119"/>
          </a:xfrm>
          <a:custGeom>
            <a:avLst/>
            <a:gdLst/>
            <a:ahLst/>
            <a:cxnLst/>
            <a:rect r="r" b="b" t="t" l="l"/>
            <a:pathLst>
              <a:path h="4185119" w="7810487">
                <a:moveTo>
                  <a:pt x="0" y="0"/>
                </a:moveTo>
                <a:lnTo>
                  <a:pt x="7810487" y="0"/>
                </a:lnTo>
                <a:lnTo>
                  <a:pt x="7810487" y="4185119"/>
                </a:lnTo>
                <a:lnTo>
                  <a:pt x="0" y="4185119"/>
                </a:lnTo>
                <a:lnTo>
                  <a:pt x="0" y="0"/>
                </a:lnTo>
                <a:close/>
              </a:path>
            </a:pathLst>
          </a:custGeom>
          <a:blipFill>
            <a:blip r:embed="rId7"/>
            <a:stretch>
              <a:fillRect l="0" t="0" r="0" b="-4976"/>
            </a:stretch>
          </a:blipFill>
        </p:spPr>
      </p:sp>
      <p:sp>
        <p:nvSpPr>
          <p:cNvPr name="TextBox 10" id="10"/>
          <p:cNvSpPr txBox="true"/>
          <p:nvPr/>
        </p:nvSpPr>
        <p:spPr>
          <a:xfrm rot="0">
            <a:off x="1028700" y="781171"/>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Phases</a:t>
            </a:r>
          </a:p>
        </p:txBody>
      </p:sp>
      <p:sp>
        <p:nvSpPr>
          <p:cNvPr name="TextBox 11" id="11"/>
          <p:cNvSpPr txBox="true"/>
          <p:nvPr/>
        </p:nvSpPr>
        <p:spPr>
          <a:xfrm rot="0">
            <a:off x="1028700" y="3357620"/>
            <a:ext cx="16230600" cy="1617815"/>
          </a:xfrm>
          <a:prstGeom prst="rect">
            <a:avLst/>
          </a:prstGeom>
        </p:spPr>
        <p:txBody>
          <a:bodyPr anchor="t" rtlCol="false" tIns="0" lIns="0" bIns="0" rIns="0">
            <a:spAutoFit/>
          </a:bodyPr>
          <a:lstStyle/>
          <a:p>
            <a:pPr algn="l">
              <a:lnSpc>
                <a:spcPts val="4256"/>
              </a:lnSpc>
            </a:pPr>
            <a:r>
              <a:rPr lang="en-US" sz="3099">
                <a:solidFill>
                  <a:srgbClr val="FFFFFF"/>
                </a:solidFill>
                <a:latin typeface="Poppins"/>
                <a:ea typeface="Poppins"/>
                <a:cs typeface="Poppins"/>
                <a:sym typeface="Poppins"/>
              </a:rPr>
              <a:t>In this phase we set up devices for routing and advanced switching. This includes configuring routing protocols, inter-VLAN routing, and security features to enable communication between different network segments securely and efficiently.</a:t>
            </a:r>
          </a:p>
        </p:txBody>
      </p:sp>
      <p:sp>
        <p:nvSpPr>
          <p:cNvPr name="TextBox 12" id="12"/>
          <p:cNvSpPr txBox="true"/>
          <p:nvPr/>
        </p:nvSpPr>
        <p:spPr>
          <a:xfrm rot="0">
            <a:off x="1028700" y="1878070"/>
            <a:ext cx="11380642" cy="1565275"/>
          </a:xfrm>
          <a:prstGeom prst="rect">
            <a:avLst/>
          </a:prstGeom>
        </p:spPr>
        <p:txBody>
          <a:bodyPr anchor="t" rtlCol="false" tIns="0" lIns="0" bIns="0" rIns="0">
            <a:spAutoFit/>
          </a:bodyPr>
          <a:lstStyle/>
          <a:p>
            <a:pPr algn="l">
              <a:lnSpc>
                <a:spcPts val="6200"/>
              </a:lnSpc>
            </a:pPr>
            <a:r>
              <a:rPr lang="en-US" sz="5000">
                <a:solidFill>
                  <a:srgbClr val="FFFFFF"/>
                </a:solidFill>
                <a:latin typeface="Russo One"/>
                <a:ea typeface="Russo One"/>
                <a:cs typeface="Russo One"/>
                <a:sym typeface="Russo One"/>
              </a:rPr>
              <a:t>3- Routers &amp; Multi-Layer Switches Configuration</a:t>
            </a:r>
          </a:p>
        </p:txBody>
      </p:sp>
      <p:sp>
        <p:nvSpPr>
          <p:cNvPr name="Freeform 13" id="13"/>
          <p:cNvSpPr/>
          <p:nvPr/>
        </p:nvSpPr>
        <p:spPr>
          <a:xfrm flipH="false" flipV="false" rot="0">
            <a:off x="9448813" y="5494546"/>
            <a:ext cx="7810487" cy="4185119"/>
          </a:xfrm>
          <a:custGeom>
            <a:avLst/>
            <a:gdLst/>
            <a:ahLst/>
            <a:cxnLst/>
            <a:rect r="r" b="b" t="t" l="l"/>
            <a:pathLst>
              <a:path h="4185119" w="7810487">
                <a:moveTo>
                  <a:pt x="0" y="0"/>
                </a:moveTo>
                <a:lnTo>
                  <a:pt x="7810487" y="0"/>
                </a:lnTo>
                <a:lnTo>
                  <a:pt x="7810487" y="4185119"/>
                </a:lnTo>
                <a:lnTo>
                  <a:pt x="0" y="4185119"/>
                </a:lnTo>
                <a:lnTo>
                  <a:pt x="0" y="0"/>
                </a:lnTo>
                <a:close/>
              </a:path>
            </a:pathLst>
          </a:custGeom>
          <a:blipFill>
            <a:blip r:embed="rId8"/>
            <a:stretch>
              <a:fillRect l="0" t="0" r="0" b="-4976"/>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704537" y="4977245"/>
            <a:ext cx="8878926" cy="4757625"/>
          </a:xfrm>
          <a:custGeom>
            <a:avLst/>
            <a:gdLst/>
            <a:ahLst/>
            <a:cxnLst/>
            <a:rect r="r" b="b" t="t" l="l"/>
            <a:pathLst>
              <a:path h="4757625" w="8878926">
                <a:moveTo>
                  <a:pt x="0" y="0"/>
                </a:moveTo>
                <a:lnTo>
                  <a:pt x="8878926" y="0"/>
                </a:lnTo>
                <a:lnTo>
                  <a:pt x="8878926" y="4757625"/>
                </a:lnTo>
                <a:lnTo>
                  <a:pt x="0" y="4757625"/>
                </a:lnTo>
                <a:lnTo>
                  <a:pt x="0" y="0"/>
                </a:lnTo>
                <a:close/>
              </a:path>
            </a:pathLst>
          </a:custGeom>
          <a:blipFill>
            <a:blip r:embed="rId7"/>
            <a:stretch>
              <a:fillRect l="0" t="-5308" r="0" b="-5308"/>
            </a:stretch>
          </a:blipFill>
        </p:spPr>
      </p:sp>
      <p:sp>
        <p:nvSpPr>
          <p:cNvPr name="TextBox 10" id="10"/>
          <p:cNvSpPr txBox="true"/>
          <p:nvPr/>
        </p:nvSpPr>
        <p:spPr>
          <a:xfrm rot="0">
            <a:off x="1028700" y="1000125"/>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Phases</a:t>
            </a:r>
          </a:p>
        </p:txBody>
      </p:sp>
      <p:sp>
        <p:nvSpPr>
          <p:cNvPr name="TextBox 11" id="11"/>
          <p:cNvSpPr txBox="true"/>
          <p:nvPr/>
        </p:nvSpPr>
        <p:spPr>
          <a:xfrm rot="0">
            <a:off x="1028700" y="3073229"/>
            <a:ext cx="15048633" cy="1635836"/>
          </a:xfrm>
          <a:prstGeom prst="rect">
            <a:avLst/>
          </a:prstGeom>
        </p:spPr>
        <p:txBody>
          <a:bodyPr anchor="t" rtlCol="false" tIns="0" lIns="0" bIns="0" rIns="0">
            <a:spAutoFit/>
          </a:bodyPr>
          <a:lstStyle/>
          <a:p>
            <a:pPr algn="l">
              <a:lnSpc>
                <a:spcPts val="4320"/>
              </a:lnSpc>
            </a:pPr>
            <a:r>
              <a:rPr lang="en-US" sz="3146">
                <a:solidFill>
                  <a:srgbClr val="FFFFFF"/>
                </a:solidFill>
                <a:latin typeface="Poppins"/>
                <a:ea typeface="Poppins"/>
                <a:cs typeface="Poppins"/>
                <a:sym typeface="Poppins"/>
              </a:rPr>
              <a:t>In this phase ,we sets up switches to connect user devices to the network. It includes VLAN setup, port security, and basic settings to ensure secure and efficient device connections.</a:t>
            </a:r>
          </a:p>
        </p:txBody>
      </p:sp>
      <p:sp>
        <p:nvSpPr>
          <p:cNvPr name="TextBox 12" id="12"/>
          <p:cNvSpPr txBox="true"/>
          <p:nvPr/>
        </p:nvSpPr>
        <p:spPr>
          <a:xfrm rot="0">
            <a:off x="1028700" y="2097024"/>
            <a:ext cx="11006569" cy="784225"/>
          </a:xfrm>
          <a:prstGeom prst="rect">
            <a:avLst/>
          </a:prstGeom>
        </p:spPr>
        <p:txBody>
          <a:bodyPr anchor="t" rtlCol="false" tIns="0" lIns="0" bIns="0" rIns="0">
            <a:spAutoFit/>
          </a:bodyPr>
          <a:lstStyle/>
          <a:p>
            <a:pPr algn="l">
              <a:lnSpc>
                <a:spcPts val="6200"/>
              </a:lnSpc>
            </a:pPr>
            <a:r>
              <a:rPr lang="en-US" sz="5000">
                <a:solidFill>
                  <a:srgbClr val="FFFFFF"/>
                </a:solidFill>
                <a:latin typeface="Russo One"/>
                <a:ea typeface="Russo One"/>
                <a:cs typeface="Russo One"/>
                <a:sym typeface="Russo One"/>
              </a:rPr>
              <a:t>4- Access Switches Configuration</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127161" y="-3136810"/>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474858" y="5372442"/>
            <a:ext cx="7454180" cy="3994198"/>
          </a:xfrm>
          <a:custGeom>
            <a:avLst/>
            <a:gdLst/>
            <a:ahLst/>
            <a:cxnLst/>
            <a:rect r="r" b="b" t="t" l="l"/>
            <a:pathLst>
              <a:path h="3994198" w="7454180">
                <a:moveTo>
                  <a:pt x="0" y="0"/>
                </a:moveTo>
                <a:lnTo>
                  <a:pt x="7454180" y="0"/>
                </a:lnTo>
                <a:lnTo>
                  <a:pt x="7454180" y="3994199"/>
                </a:lnTo>
                <a:lnTo>
                  <a:pt x="0" y="3994199"/>
                </a:lnTo>
                <a:lnTo>
                  <a:pt x="0" y="0"/>
                </a:lnTo>
                <a:close/>
              </a:path>
            </a:pathLst>
          </a:custGeom>
          <a:blipFill>
            <a:blip r:embed="rId7"/>
            <a:stretch>
              <a:fillRect l="0" t="-5308" r="0" b="-5308"/>
            </a:stretch>
          </a:blipFill>
        </p:spPr>
      </p:sp>
      <p:sp>
        <p:nvSpPr>
          <p:cNvPr name="TextBox 10" id="10"/>
          <p:cNvSpPr txBox="true"/>
          <p:nvPr/>
        </p:nvSpPr>
        <p:spPr>
          <a:xfrm rot="0">
            <a:off x="1028700" y="1000125"/>
            <a:ext cx="8346496" cy="1125474"/>
          </a:xfrm>
          <a:prstGeom prst="rect">
            <a:avLst/>
          </a:prstGeom>
        </p:spPr>
        <p:txBody>
          <a:bodyPr anchor="t" rtlCol="false" tIns="0" lIns="0" bIns="0" rIns="0">
            <a:spAutoFit/>
          </a:bodyPr>
          <a:lstStyle/>
          <a:p>
            <a:pPr algn="l">
              <a:lnSpc>
                <a:spcPts val="8928"/>
              </a:lnSpc>
            </a:pPr>
            <a:r>
              <a:rPr lang="en-US" sz="7200">
                <a:solidFill>
                  <a:srgbClr val="FFFFFF"/>
                </a:solidFill>
                <a:latin typeface="Russo One"/>
                <a:ea typeface="Russo One"/>
                <a:cs typeface="Russo One"/>
                <a:sym typeface="Russo One"/>
              </a:rPr>
              <a:t>Project Phases</a:t>
            </a:r>
          </a:p>
        </p:txBody>
      </p:sp>
      <p:sp>
        <p:nvSpPr>
          <p:cNvPr name="TextBox 11" id="11"/>
          <p:cNvSpPr txBox="true"/>
          <p:nvPr/>
        </p:nvSpPr>
        <p:spPr>
          <a:xfrm rot="0">
            <a:off x="1028700" y="2097024"/>
            <a:ext cx="9531060" cy="784225"/>
          </a:xfrm>
          <a:prstGeom prst="rect">
            <a:avLst/>
          </a:prstGeom>
        </p:spPr>
        <p:txBody>
          <a:bodyPr anchor="t" rtlCol="false" tIns="0" lIns="0" bIns="0" rIns="0">
            <a:spAutoFit/>
          </a:bodyPr>
          <a:lstStyle/>
          <a:p>
            <a:pPr algn="l">
              <a:lnSpc>
                <a:spcPts val="6200"/>
              </a:lnSpc>
            </a:pPr>
            <a:r>
              <a:rPr lang="en-US" sz="5000">
                <a:solidFill>
                  <a:srgbClr val="FFFFFF"/>
                </a:solidFill>
                <a:latin typeface="Russo One"/>
                <a:ea typeface="Russo One"/>
                <a:cs typeface="Russo One"/>
                <a:sym typeface="Russo One"/>
              </a:rPr>
              <a:t>5- End-Points Configuration</a:t>
            </a:r>
          </a:p>
        </p:txBody>
      </p:sp>
      <p:sp>
        <p:nvSpPr>
          <p:cNvPr name="TextBox 12" id="12"/>
          <p:cNvSpPr txBox="true"/>
          <p:nvPr/>
        </p:nvSpPr>
        <p:spPr>
          <a:xfrm rot="0">
            <a:off x="1028700" y="2931100"/>
            <a:ext cx="15152542" cy="2165146"/>
          </a:xfrm>
          <a:prstGeom prst="rect">
            <a:avLst/>
          </a:prstGeom>
        </p:spPr>
        <p:txBody>
          <a:bodyPr anchor="t" rtlCol="false" tIns="0" lIns="0" bIns="0" rIns="0">
            <a:spAutoFit/>
          </a:bodyPr>
          <a:lstStyle/>
          <a:p>
            <a:pPr algn="l">
              <a:lnSpc>
                <a:spcPts val="4320"/>
              </a:lnSpc>
            </a:pPr>
            <a:r>
              <a:rPr lang="en-US" sz="3146">
                <a:solidFill>
                  <a:srgbClr val="FFFFFF"/>
                </a:solidFill>
                <a:latin typeface="Poppins"/>
                <a:ea typeface="Poppins"/>
                <a:cs typeface="Poppins"/>
                <a:sym typeface="Poppins"/>
              </a:rPr>
              <a:t>In this phase, we set up devices like computers and printers in a network. It includes assigning IP addresses, configuring DNS servers, setting up the default gateway, and implementing security settings. These configurations ensure proper connectivity and communication within the network.</a:t>
            </a:r>
          </a:p>
        </p:txBody>
      </p:sp>
      <p:sp>
        <p:nvSpPr>
          <p:cNvPr name="Freeform 13" id="13"/>
          <p:cNvSpPr/>
          <p:nvPr/>
        </p:nvSpPr>
        <p:spPr>
          <a:xfrm flipH="false" flipV="false" rot="0">
            <a:off x="9663545" y="5372442"/>
            <a:ext cx="7454180" cy="3994198"/>
          </a:xfrm>
          <a:custGeom>
            <a:avLst/>
            <a:gdLst/>
            <a:ahLst/>
            <a:cxnLst/>
            <a:rect r="r" b="b" t="t" l="l"/>
            <a:pathLst>
              <a:path h="3994198" w="7454180">
                <a:moveTo>
                  <a:pt x="0" y="0"/>
                </a:moveTo>
                <a:lnTo>
                  <a:pt x="7454180" y="0"/>
                </a:lnTo>
                <a:lnTo>
                  <a:pt x="7454180" y="3994199"/>
                </a:lnTo>
                <a:lnTo>
                  <a:pt x="0" y="3994199"/>
                </a:lnTo>
                <a:lnTo>
                  <a:pt x="0" y="0"/>
                </a:lnTo>
                <a:close/>
              </a:path>
            </a:pathLst>
          </a:custGeom>
          <a:blipFill>
            <a:blip r:embed="rId8"/>
            <a:stretch>
              <a:fillRect l="-32320" t="0" r="-3232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DAGUImo9Ozk</dc:identifier>
  <dcterms:modified xsi:type="dcterms:W3CDTF">2011-08-01T06:04:30Z</dcterms:modified>
  <cp:revision>1</cp:revision>
  <dc:title>Dark Blue Internet Technology Presentation</dc:title>
</cp:coreProperties>
</file>